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0" r:id="rId12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26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3640" y="225360"/>
            <a:ext cx="9071280" cy="946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3640" y="304416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640" y="225360"/>
            <a:ext cx="9071280" cy="946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32624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3640" y="304416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3640" y="225360"/>
            <a:ext cx="9071280" cy="946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200" y="132624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8760" y="132624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3640" y="304416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8760" y="304416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3640" y="225360"/>
            <a:ext cx="9071280" cy="946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72000" cy="32886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3640" y="225360"/>
            <a:ext cx="9071280" cy="946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3640" y="225360"/>
            <a:ext cx="9071280" cy="946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32624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640" y="225360"/>
            <a:ext cx="9071280" cy="946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3640" y="225360"/>
            <a:ext cx="9071280" cy="43902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3640" y="225360"/>
            <a:ext cx="9071280" cy="946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320" y="132624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3640" y="304416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3640" y="225360"/>
            <a:ext cx="9071280" cy="946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32624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3640" y="225360"/>
            <a:ext cx="9071280" cy="946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32624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3640" y="304416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6000">
              <a:srgbClr val="FF8484"/>
            </a:gs>
            <a:gs pos="15000">
              <a:srgbClr val="87DAAC"/>
            </a:gs>
            <a:gs pos="0">
              <a:srgbClr val="00B050"/>
            </a:gs>
            <a:gs pos="52000">
              <a:schemeClr val="bg1"/>
            </a:gs>
            <a:gs pos="100000">
              <a:srgbClr val="FF0000"/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3640" y="225360"/>
            <a:ext cx="9071280" cy="946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en-GB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 rot="21594600">
            <a:off x="13680" y="7920"/>
            <a:ext cx="10071000" cy="5272560"/>
          </a:xfrm>
          <a:prstGeom prst="rect">
            <a:avLst/>
          </a:prstGeom>
          <a:ln>
            <a:noFill/>
          </a:ln>
        </p:spPr>
      </p:pic>
      <p:sp>
        <p:nvSpPr>
          <p:cNvPr id="39" name="CustomShape 1"/>
          <p:cNvSpPr/>
          <p:nvPr/>
        </p:nvSpPr>
        <p:spPr>
          <a:xfrm>
            <a:off x="503640" y="22572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CustomShape 2"/>
          <p:cNvSpPr/>
          <p:nvPr/>
        </p:nvSpPr>
        <p:spPr>
          <a:xfrm>
            <a:off x="503640" y="132624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" name="TextShape 3"/>
          <p:cNvSpPr txBox="1"/>
          <p:nvPr/>
        </p:nvSpPr>
        <p:spPr>
          <a:xfrm>
            <a:off x="865080" y="1008000"/>
            <a:ext cx="8278920" cy="159898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pPr algn="ctr"/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00CC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I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t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a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00CC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l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i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a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00CC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n 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R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e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00CC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s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t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a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00CC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u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r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a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00CC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n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t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s</a:t>
            </a:r>
            <a:r>
              <a:rPr lang="en-GB" sz="5400" b="1" strike="noStrike" spc="-1" dirty="0">
                <a:ln>
                  <a:solidFill>
                    <a:schemeClr val="tx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</a:rPr>
              <a:t> </a:t>
            </a:r>
            <a:endParaRPr lang="en-GB" sz="5400" b="0" strike="noStrike" spc="-1" dirty="0"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/>
            </a:endParaRPr>
          </a:p>
          <a:p>
            <a:pPr algn="ctr"/>
            <a:r>
              <a:rPr lang="en-GB" sz="4400" b="1" strike="noStrike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in New York City</a:t>
            </a:r>
          </a:p>
        </p:txBody>
      </p:sp>
      <p:sp>
        <p:nvSpPr>
          <p:cNvPr id="42" name="TextShape 4"/>
          <p:cNvSpPr txBox="1"/>
          <p:nvPr/>
        </p:nvSpPr>
        <p:spPr>
          <a:xfrm>
            <a:off x="2088000" y="2808000"/>
            <a:ext cx="5976000" cy="460211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pPr algn="ctr"/>
            <a:r>
              <a:rPr lang="en-GB" sz="2400" b="1" u="sng" strike="noStrike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Arial"/>
              </a:rPr>
              <a:t>An analysis of distribution and location</a:t>
            </a:r>
          </a:p>
        </p:txBody>
      </p:sp>
      <p:pic>
        <p:nvPicPr>
          <p:cNvPr id="43" name="Picture 42"/>
          <p:cNvPicPr/>
          <p:nvPr/>
        </p:nvPicPr>
        <p:blipFill>
          <a:blip r:embed="rId3"/>
          <a:stretch/>
        </p:blipFill>
        <p:spPr>
          <a:xfrm>
            <a:off x="0" y="4176000"/>
            <a:ext cx="10080720" cy="1485360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ED3D6E-94EA-4F01-9517-556D7331B001}"/>
              </a:ext>
            </a:extLst>
          </p:cNvPr>
          <p:cNvSpPr txBox="1"/>
          <p:nvPr/>
        </p:nvSpPr>
        <p:spPr>
          <a:xfrm>
            <a:off x="8450580" y="5472719"/>
            <a:ext cx="15621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Amedeo Amiti, February 2020</a:t>
            </a:r>
            <a:endParaRPr lang="en-GB" sz="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A9F21B68-04F5-4A47-BFD3-3BD654484A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68"/>
            <a:ext cx="10080625" cy="56360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E824D-EDAD-478F-B670-8949271F5B72}"/>
              </a:ext>
            </a:extLst>
          </p:cNvPr>
          <p:cNvSpPr txBox="1"/>
          <p:nvPr/>
        </p:nvSpPr>
        <p:spPr>
          <a:xfrm>
            <a:off x="6499860" y="5120640"/>
            <a:ext cx="3413760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/>
              <a:t>Top 10 communities for number of Italian restaurants</a:t>
            </a:r>
            <a:endParaRPr lang="en-GB" sz="1000" b="1" dirty="0"/>
          </a:p>
        </p:txBody>
      </p:sp>
    </p:spTree>
    <p:extLst>
      <p:ext uri="{BB962C8B-B14F-4D97-AF65-F5344CB8AC3E}">
        <p14:creationId xmlns:p14="http://schemas.microsoft.com/office/powerpoint/2010/main" val="2808646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720000" y="720000"/>
            <a:ext cx="3600000" cy="430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2400" b="1" strike="noStrike" spc="-1" dirty="0">
                <a:latin typeface="Arial"/>
              </a:rPr>
              <a:t>Data sources:</a:t>
            </a:r>
          </a:p>
        </p:txBody>
      </p:sp>
      <p:sp>
        <p:nvSpPr>
          <p:cNvPr id="46" name="TextShape 2"/>
          <p:cNvSpPr txBox="1"/>
          <p:nvPr/>
        </p:nvSpPr>
        <p:spPr>
          <a:xfrm>
            <a:off x="720000" y="1440000"/>
            <a:ext cx="4392000" cy="41857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endParaRPr lang="en-GB" sz="1800" b="0" strike="noStrike" spc="-1" dirty="0">
              <a:latin typeface="Arial"/>
            </a:endParaRPr>
          </a:p>
          <a:p>
            <a:r>
              <a:rPr lang="en-GB" sz="1800" b="0" strike="noStrike" spc="-1" dirty="0">
                <a:latin typeface="Arial"/>
              </a:rPr>
              <a:t>Foursquare </a:t>
            </a:r>
          </a:p>
          <a:p>
            <a:r>
              <a:rPr lang="en-GB" sz="1800" b="0" u="sng" strike="noStrike" spc="-1" dirty="0">
                <a:solidFill>
                  <a:srgbClr val="0066FF"/>
                </a:solidFill>
                <a:uFillTx/>
                <a:latin typeface="Arial"/>
              </a:rPr>
              <a:t>www.foursquare.com</a:t>
            </a:r>
            <a:endParaRPr lang="en-GB" sz="1800" b="0" strike="noStrike" spc="-1" dirty="0">
              <a:latin typeface="Arial"/>
            </a:endParaRPr>
          </a:p>
          <a:p>
            <a:endParaRPr lang="en-GB" sz="1800" b="0" strike="noStrike" spc="-1" dirty="0">
              <a:latin typeface="Arial"/>
            </a:endParaRPr>
          </a:p>
          <a:p>
            <a:r>
              <a:rPr lang="en-GB" sz="1800" b="0" strike="noStrike" spc="-1" dirty="0">
                <a:latin typeface="Arial"/>
              </a:rPr>
              <a:t>Cognitive Class</a:t>
            </a:r>
          </a:p>
          <a:p>
            <a:r>
              <a:rPr lang="en-GB" sz="1800" b="0" u="sng" strike="noStrike" spc="-1" dirty="0">
                <a:solidFill>
                  <a:srgbClr val="0066FF"/>
                </a:solidFill>
                <a:uFillTx/>
                <a:latin typeface="Arial"/>
                <a:ea typeface="Microsoft YaHei"/>
              </a:rPr>
              <a:t>https://cocl.us/ </a:t>
            </a:r>
            <a:r>
              <a:rPr lang="en-GB" sz="1800" b="0" strike="noStrike" spc="-1" dirty="0">
                <a:latin typeface="Arial"/>
                <a:ea typeface="Microsoft YaHei"/>
              </a:rPr>
              <a:t> </a:t>
            </a:r>
            <a:endParaRPr lang="en-GB" sz="1800" b="0" strike="noStrike" spc="-1" dirty="0">
              <a:latin typeface="Arial"/>
            </a:endParaRPr>
          </a:p>
          <a:p>
            <a:endParaRPr lang="en-GB" sz="1800" b="0" strike="noStrike" spc="-1" dirty="0">
              <a:latin typeface="Arial"/>
            </a:endParaRPr>
          </a:p>
          <a:p>
            <a:r>
              <a:rPr lang="en-GB" sz="1800" b="0" strike="noStrike" spc="-1" dirty="0">
                <a:latin typeface="Arial"/>
              </a:rPr>
              <a:t>NYC </a:t>
            </a:r>
            <a:r>
              <a:rPr lang="en-GB" sz="1800" b="0" strike="noStrike" spc="-1" dirty="0" err="1">
                <a:latin typeface="Arial"/>
              </a:rPr>
              <a:t>OpenData</a:t>
            </a:r>
            <a:endParaRPr lang="en-GB" sz="1800" b="0" strike="noStrike" spc="-1" dirty="0">
              <a:latin typeface="Arial"/>
            </a:endParaRPr>
          </a:p>
          <a:p>
            <a:r>
              <a:rPr lang="en-GB" sz="1800" b="0" u="sng" strike="noStrike" spc="-1" dirty="0">
                <a:solidFill>
                  <a:srgbClr val="0066FF"/>
                </a:solidFill>
                <a:uFillTx/>
                <a:latin typeface="Arial"/>
                <a:ea typeface="Microsoft YaHei"/>
              </a:rPr>
              <a:t>https://data.cityofnewyork.us/</a:t>
            </a:r>
            <a:endParaRPr lang="en-GB" sz="1800" b="0" strike="noStrike" spc="-1" dirty="0">
              <a:latin typeface="Arial"/>
            </a:endParaRPr>
          </a:p>
          <a:p>
            <a:endParaRPr lang="en-GB" sz="1800" b="0" strike="noStrike" spc="-1" dirty="0">
              <a:latin typeface="Arial"/>
            </a:endParaRPr>
          </a:p>
          <a:p>
            <a:endParaRPr lang="en-GB" sz="1800" b="0" strike="noStrike" spc="-1" dirty="0">
              <a:latin typeface="Arial"/>
            </a:endParaRPr>
          </a:p>
          <a:p>
            <a:endParaRPr lang="en-GB" sz="1800" b="0" strike="noStrike" spc="-1" dirty="0">
              <a:latin typeface="Arial"/>
            </a:endParaRPr>
          </a:p>
          <a:p>
            <a:endParaRPr lang="en-GB" sz="1800" b="0" strike="noStrike" spc="-1" dirty="0">
              <a:latin typeface="Arial"/>
            </a:endParaRPr>
          </a:p>
          <a:p>
            <a:endParaRPr lang="en-GB" sz="1800" b="0" strike="noStrike" spc="-1" dirty="0">
              <a:latin typeface="Arial"/>
            </a:endParaRPr>
          </a:p>
          <a:p>
            <a:endParaRPr lang="en-GB" sz="1800" b="0" strike="noStrike" spc="-1" dirty="0">
              <a:latin typeface="Arial"/>
            </a:endParaRPr>
          </a:p>
          <a:p>
            <a:endParaRPr lang="en-GB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DD3BCA-C65F-4703-9D7E-1B5B592BED1C}"/>
              </a:ext>
            </a:extLst>
          </p:cNvPr>
          <p:cNvSpPr txBox="1"/>
          <p:nvPr/>
        </p:nvSpPr>
        <p:spPr>
          <a:xfrm>
            <a:off x="606582" y="1846907"/>
            <a:ext cx="908968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many Italian restaurants are there in New York City?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are they distributed across the 5 boroughs of New York?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are they concentrated in relation to population?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Which are the local communities with the highest number of Italian restaurants?</a:t>
            </a:r>
            <a:endParaRPr lang="en-GB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801223-AE6C-4088-A2E1-F56D4010CBC2}"/>
              </a:ext>
            </a:extLst>
          </p:cNvPr>
          <p:cNvSpPr txBox="1"/>
          <p:nvPr/>
        </p:nvSpPr>
        <p:spPr>
          <a:xfrm>
            <a:off x="606582" y="896293"/>
            <a:ext cx="4433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KEY QUESTIONS:</a:t>
            </a:r>
            <a:endParaRPr lang="en-GB" sz="36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9D0E32-5839-4ABE-A1D6-5C0EE9B84573}"/>
              </a:ext>
            </a:extLst>
          </p:cNvPr>
          <p:cNvSpPr txBox="1"/>
          <p:nvPr/>
        </p:nvSpPr>
        <p:spPr>
          <a:xfrm>
            <a:off x="1135380" y="784859"/>
            <a:ext cx="590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total number of Italian restaurant in New York City is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820B77-66EF-4600-94CC-38D8C51A4910}"/>
              </a:ext>
            </a:extLst>
          </p:cNvPr>
          <p:cNvSpPr txBox="1"/>
          <p:nvPr/>
        </p:nvSpPr>
        <p:spPr>
          <a:xfrm>
            <a:off x="7155180" y="277028"/>
            <a:ext cx="15544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305</a:t>
            </a:r>
            <a:endParaRPr lang="en-GB" sz="6000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D714AF-9369-44AF-B40C-1F9BD76F4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033" y="1563687"/>
            <a:ext cx="3686175" cy="254317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421BF0-E225-4158-88FD-BEF858C676EE}"/>
              </a:ext>
            </a:extLst>
          </p:cNvPr>
          <p:cNvSpPr txBox="1"/>
          <p:nvPr/>
        </p:nvSpPr>
        <p:spPr>
          <a:xfrm>
            <a:off x="444500" y="4516359"/>
            <a:ext cx="915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Manhattan</a:t>
            </a:r>
            <a:r>
              <a:rPr lang="en-US" dirty="0"/>
              <a:t> has the highest concentration of restaurants, whereas </a:t>
            </a:r>
            <a:r>
              <a:rPr lang="en-US" b="1" dirty="0"/>
              <a:t>Bronx</a:t>
            </a:r>
            <a:r>
              <a:rPr lang="en-US" dirty="0"/>
              <a:t> has the lowest.</a:t>
            </a:r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0EC033D-3050-44FB-9B38-7897F061FF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749" y="222899"/>
            <a:ext cx="7837126" cy="522475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4F58D065-E30D-419F-9DA6-48F5E805B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68"/>
            <a:ext cx="10080625" cy="56360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2EC8A6-F3CA-4F87-ABE2-B04E56904C96}"/>
              </a:ext>
            </a:extLst>
          </p:cNvPr>
          <p:cNvSpPr txBox="1"/>
          <p:nvPr/>
        </p:nvSpPr>
        <p:spPr>
          <a:xfrm>
            <a:off x="6271260" y="5120640"/>
            <a:ext cx="3642360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/>
              <a:t>Density of Italian restaurants across New York boroughs</a:t>
            </a:r>
            <a:endParaRPr lang="en-GB" sz="1000" b="1" dirty="0"/>
          </a:p>
        </p:txBody>
      </p:sp>
    </p:spTree>
    <p:extLst>
      <p:ext uri="{BB962C8B-B14F-4D97-AF65-F5344CB8AC3E}">
        <p14:creationId xmlns:p14="http://schemas.microsoft.com/office/powerpoint/2010/main" val="2650605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8B0CE8-D1D9-4B14-88B2-0EBC3F8F2C39}"/>
              </a:ext>
            </a:extLst>
          </p:cNvPr>
          <p:cNvSpPr txBox="1"/>
          <p:nvPr/>
        </p:nvSpPr>
        <p:spPr>
          <a:xfrm>
            <a:off x="244443" y="4239360"/>
            <a:ext cx="9397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Queens</a:t>
            </a:r>
            <a:r>
              <a:rPr lang="en-US" dirty="0"/>
              <a:t> has the highest population/Italian restaurants ratio (i.e. there are fewer restaurants in relation to the local population).</a:t>
            </a:r>
            <a:endParaRPr lang="en-GB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DBB51A-A91E-4865-B3F5-CB986684F1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244" y="1754187"/>
            <a:ext cx="5429250" cy="216217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14682F-EF61-4D3F-9B5E-46BEB993DE67}"/>
              </a:ext>
            </a:extLst>
          </p:cNvPr>
          <p:cNvSpPr txBox="1"/>
          <p:nvPr/>
        </p:nvSpPr>
        <p:spPr>
          <a:xfrm>
            <a:off x="228395" y="600193"/>
            <a:ext cx="9413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ratio population/restaurants is a good indicator of distribution as takes into account the local demographics as a catchment area (or “user base”).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0795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C03E7553-4813-4193-9603-61A4E79AA6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15"/>
            <a:ext cx="10080625" cy="56291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45A45C-C727-4ABC-B779-ACD7495B70A2}"/>
              </a:ext>
            </a:extLst>
          </p:cNvPr>
          <p:cNvSpPr txBox="1"/>
          <p:nvPr/>
        </p:nvSpPr>
        <p:spPr>
          <a:xfrm>
            <a:off x="7581900" y="5120640"/>
            <a:ext cx="2331720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/>
              <a:t>Ratio population/Italian restaurants</a:t>
            </a:r>
            <a:endParaRPr lang="en-GB" sz="1000" b="1" dirty="0"/>
          </a:p>
        </p:txBody>
      </p:sp>
    </p:spTree>
    <p:extLst>
      <p:ext uri="{BB962C8B-B14F-4D97-AF65-F5344CB8AC3E}">
        <p14:creationId xmlns:p14="http://schemas.microsoft.com/office/powerpoint/2010/main" val="449082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331986-2D46-4ADE-BEC7-322A9C458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837" y="1363156"/>
            <a:ext cx="2703513" cy="29442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AF5845-47CA-45D5-B131-5FB391D6FA91}"/>
              </a:ext>
            </a:extLst>
          </p:cNvPr>
          <p:cNvSpPr txBox="1"/>
          <p:nvPr/>
        </p:nvSpPr>
        <p:spPr>
          <a:xfrm>
            <a:off x="1210696" y="4635375"/>
            <a:ext cx="7659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of these </a:t>
            </a:r>
            <a:r>
              <a:rPr lang="en-US" dirty="0" err="1"/>
              <a:t>neighbourhoods</a:t>
            </a:r>
            <a:r>
              <a:rPr lang="en-US" dirty="0"/>
              <a:t> (8 out of 10) are located in </a:t>
            </a:r>
            <a:r>
              <a:rPr lang="en-US" b="1" dirty="0"/>
              <a:t>Manhattan</a:t>
            </a:r>
            <a:r>
              <a:rPr lang="en-US" dirty="0"/>
              <a:t>.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24B7FA-5311-4708-B538-A6CA92ED6420}"/>
              </a:ext>
            </a:extLst>
          </p:cNvPr>
          <p:cNvSpPr txBox="1"/>
          <p:nvPr/>
        </p:nvSpPr>
        <p:spPr>
          <a:xfrm>
            <a:off x="319173" y="402836"/>
            <a:ext cx="91168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top 10 </a:t>
            </a:r>
            <a:r>
              <a:rPr lang="en-US" dirty="0" err="1"/>
              <a:t>neighbourhoods</a:t>
            </a:r>
            <a:r>
              <a:rPr lang="en-US" dirty="0"/>
              <a:t> for number of Italian restaurants account for 87 restaurants, that is 28.5% of the overall NYC total.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6199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71E6B01-F640-4B6E-A410-D17D6EEE7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699" y="238491"/>
            <a:ext cx="7790350" cy="519356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0177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</TotalTime>
  <Words>231</Words>
  <Application>Microsoft Office PowerPoint</Application>
  <PresentationFormat>Custom</PresentationFormat>
  <Paragraphs>37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Symbol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Amedeo Amiti</cp:lastModifiedBy>
  <cp:revision>16</cp:revision>
  <dcterms:created xsi:type="dcterms:W3CDTF">2017-10-20T23:41:18Z</dcterms:created>
  <dcterms:modified xsi:type="dcterms:W3CDTF">2020-02-10T10:38:44Z</dcterms:modified>
  <dc:language>en-GB</dc:language>
</cp:coreProperties>
</file>